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2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637ED29-44D4-4C8D-B3E3-8FD6E1394361}">
          <p14:sldIdLst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3" orient="horz" pos="2205" userDrawn="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城 由貴" initials="大城" lastIdx="1" clrIdx="0">
    <p:extLst>
      <p:ext uri="{19B8F6BF-5375-455C-9EA6-DF929625EA0E}">
        <p15:presenceInfo xmlns:p15="http://schemas.microsoft.com/office/powerpoint/2012/main" userId="S-1-5-21-3552043092-2804328495-2295389631-19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6FD"/>
    <a:srgbClr val="CCCCFF"/>
    <a:srgbClr val="FFD5EE"/>
    <a:srgbClr val="F5A893"/>
    <a:srgbClr val="DEF8DC"/>
    <a:srgbClr val="7FE577"/>
    <a:srgbClr val="4DDA42"/>
    <a:srgbClr val="6EE165"/>
    <a:srgbClr val="00EE6C"/>
    <a:srgbClr val="C7F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9" autoAdjust="0"/>
    <p:restoredTop sz="92666" autoAdjust="0"/>
  </p:normalViewPr>
  <p:slideViewPr>
    <p:cSldViewPr snapToGrid="0" showGuides="1">
      <p:cViewPr varScale="1">
        <p:scale>
          <a:sx n="101" d="100"/>
          <a:sy n="101" d="100"/>
        </p:scale>
        <p:origin x="1500" y="78"/>
      </p:cViewPr>
      <p:guideLst>
        <p:guide orient="horz" pos="2205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5" y="4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2C07C1B1-8730-4555-A137-B12AB6C4298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9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506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5" y="9371506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BC58CE95-7E9B-47B3-BEF9-1B4995F65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406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58C940-A3EE-2488-C9AF-0C04F45AC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144EF48-4F9A-F750-8938-5E3132CEA4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1479369-405D-59A4-131C-613EF96B00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すべての項目を共同利用する場合はこちらをご利用ください。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F0FC10-53A8-AE22-46DD-36ED1E00B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8CE95-7E9B-47B3-BEF9-1B4995F657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9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9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06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99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53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0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7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673681"/>
            <a:ext cx="9906000" cy="1843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673681"/>
            <a:ext cx="3343275" cy="184319"/>
          </a:xfrm>
        </p:spPr>
        <p:txBody>
          <a:bodyPr/>
          <a:lstStyle>
            <a:lvl1pPr>
              <a:defRPr sz="800" b="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altLang="ja-JP" dirty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Fiscal 2017 1</a:t>
            </a:r>
            <a:r>
              <a:rPr lang="en-US" altLang="ja-JP" baseline="30000" dirty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st</a:t>
            </a:r>
            <a:r>
              <a:rPr lang="ja-JP" altLang="en-US" baseline="30000" dirty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dirty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ITS Collabo Health</a:t>
            </a:r>
            <a:endParaRPr lang="ja-JP" altLang="en-US" dirty="0">
              <a:latin typeface="Broadway" panose="04040905080B02020502" pitchFamily="82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673681"/>
            <a:ext cx="2228850" cy="184319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33E2D799-BE62-42FE-BD66-E83C2A25805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000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921" y="6492875"/>
            <a:ext cx="3343275" cy="365125"/>
          </a:xfrm>
        </p:spPr>
        <p:txBody>
          <a:bodyPr/>
          <a:lstStyle/>
          <a:p>
            <a:r>
              <a:rPr lang="en-US" altLang="ja-JP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Fiscal 2017 1st</a:t>
            </a:r>
            <a:r>
              <a:rPr lang="ja-JP" altLang="en-US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ITS Collabo Health</a:t>
            </a:r>
            <a:endParaRPr lang="ja-JP" altLang="en-US" dirty="0">
              <a:latin typeface="Broadway" panose="04040905080B02020502" pitchFamily="82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07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86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Fiscal 2017 1st</a:t>
            </a:r>
            <a:r>
              <a:rPr kumimoji="1" lang="ja-JP" altLang="en-US"/>
              <a:t>　　</a:t>
            </a:r>
            <a:r>
              <a:rPr kumimoji="1" lang="en-US" altLang="ja-JP"/>
              <a:t>ITS Collabo Health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Fiscal 2017 1st</a:t>
            </a:r>
            <a:r>
              <a:rPr lang="ja-JP" altLang="en-US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ITS Collabo Health</a:t>
            </a:r>
            <a:endParaRPr lang="ja-JP" altLang="en-US" dirty="0">
              <a:latin typeface="Broadway" panose="04040905080B02020502" pitchFamily="82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22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4DD24-0E26-1CAF-9C27-54C1895E8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5B8618E8-363C-9B75-F209-BD0F34FE67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960" y="492505"/>
            <a:ext cx="640954" cy="64095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1B10A4-3DFF-5215-D95B-0E40371FA4B2}"/>
              </a:ext>
            </a:extLst>
          </p:cNvPr>
          <p:cNvSpPr txBox="1"/>
          <p:nvPr/>
        </p:nvSpPr>
        <p:spPr>
          <a:xfrm>
            <a:off x="116545" y="44248"/>
            <a:ext cx="4733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株式会社○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○○○○○○○○○○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東京屋外広告ディスプレイ健康保険組合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22E3871-EE1A-317D-7D16-FA7C6DC962CC}"/>
              </a:ext>
            </a:extLst>
          </p:cNvPr>
          <p:cNvSpPr txBox="1"/>
          <p:nvPr/>
        </p:nvSpPr>
        <p:spPr>
          <a:xfrm>
            <a:off x="128874" y="697109"/>
            <a:ext cx="4357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Pep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Up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データ共同利用のお知らせ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8170436-F3EF-2D5B-E5CD-AD92DF9D5600}"/>
              </a:ext>
            </a:extLst>
          </p:cNvPr>
          <p:cNvSpPr/>
          <p:nvPr/>
        </p:nvSpPr>
        <p:spPr>
          <a:xfrm>
            <a:off x="116545" y="1128256"/>
            <a:ext cx="4868637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｢従業員の健康寿命の延伸｣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を目指すべく、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と健保組合との連携（コラボヘルス）を推進し、効率的かつ効果的な事業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実施に向けて、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Pep Up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と健保組合で共有・活用することとなりますので、</a:t>
            </a:r>
            <a:r>
              <a:rPr lang="ja-JP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個人情報の保護に関する法律第</a:t>
            </a:r>
            <a:r>
              <a:rPr lang="en-US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条第</a:t>
            </a:r>
            <a:r>
              <a:rPr lang="en-US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</a:t>
            </a:r>
            <a:r>
              <a:rPr lang="ja-JP" altLang="en-US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の規定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に基づき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下記のとおりお知らせします。</a:t>
            </a:r>
            <a:endParaRPr lang="en-US" altLang="ja-JP" sz="3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4C35BD4-3D0C-FD44-9D58-1F1606F79F80}"/>
              </a:ext>
            </a:extLst>
          </p:cNvPr>
          <p:cNvSpPr/>
          <p:nvPr/>
        </p:nvSpPr>
        <p:spPr>
          <a:xfrm>
            <a:off x="5028854" y="139193"/>
            <a:ext cx="4792780" cy="190318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44000" tIns="144000" rIns="144000" bIns="72000" anchor="ctr" anchorCtr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ja-JP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個人情報の保護に関する法律</a:t>
            </a:r>
            <a:r>
              <a:rPr lang="ja-JP" altLang="en-US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年法律第</a:t>
            </a:r>
            <a:r>
              <a:rPr lang="en-US" altLang="ja-JP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57</a:t>
            </a:r>
            <a:r>
              <a:rPr lang="ja-JP" altLang="en-US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号）抄</a:t>
            </a:r>
            <a:endParaRPr lang="ja-JP" altLang="ja-JP" sz="9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（第三者提供の制限）</a:t>
            </a:r>
            <a:r>
              <a:rPr lang="ja-JP" altLang="en-US" sz="9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900" b="1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</a:t>
            </a:r>
            <a:endParaRPr lang="ja-JP" altLang="ja-JP" sz="9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>
              <a:lnSpc>
                <a:spcPts val="1200"/>
              </a:lnSpc>
            </a:pP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　次に掲げる場合において、当該個人データの提供を受ける者は、前各項の規定の適用については、</a:t>
            </a:r>
            <a:r>
              <a:rPr lang="ja-JP" altLang="ja-JP" sz="900" u="sng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第三者に該当しない</a:t>
            </a: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ものとする。</a:t>
            </a:r>
            <a:endParaRPr lang="ja-JP" altLang="ja-JP" sz="9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－中略－</a:t>
            </a:r>
            <a:b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　特定の者との間で共同して利用される個人データが当該特定の者に提供される場合であって、その旨並びに共同して利用される個人データの項目、共同して利用する者の範囲、利用する者の利用目的</a:t>
            </a:r>
            <a:r>
              <a:rPr lang="ja-JP" altLang="en-US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並びに</a:t>
            </a: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当該個人データの管理について責任を有する者の氏名又は名称</a:t>
            </a:r>
            <a:r>
              <a:rPr lang="ja-JP" altLang="en-US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及び住所並びに法人にあっては、その代表者の氏名</a:t>
            </a:r>
            <a:r>
              <a:rPr lang="ja-JP" altLang="ja-JP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について、あらかじめ、本人に通知し、又は本人が容易に知り得る状態に置いているとき。</a:t>
            </a:r>
            <a:endParaRPr lang="en-US" altLang="ja-JP" sz="9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67F650B-F210-8D43-0216-9E61EB9AE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138086"/>
              </p:ext>
            </p:extLst>
          </p:nvPr>
        </p:nvGraphicFramePr>
        <p:xfrm>
          <a:off x="94908" y="3939656"/>
          <a:ext cx="4856654" cy="111576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856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64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ウォーキングラリーデータの共有による健康づくりの推進</a:t>
                      </a:r>
                      <a:endParaRPr kumimoji="1" lang="ja-JP" altLang="en-US" sz="11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1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共同利用するデータ</a:t>
                      </a:r>
                      <a:r>
                        <a:rPr kumimoji="0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：氏名、被保険者番号、ニックネーム、チーム情報、</a:t>
                      </a:r>
                      <a:endParaRPr kumimoji="0" lang="en-US" altLang="ja-JP" sz="110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合計歩数、平均歩数、</a:t>
                      </a:r>
                      <a:r>
                        <a:rPr kumimoji="0" lang="en-US" altLang="ja-JP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Fitbit/</a:t>
                      </a:r>
                      <a:r>
                        <a:rPr kumimoji="0" lang="en-US" altLang="ja-JP" sz="11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garmin</a:t>
                      </a:r>
                      <a:r>
                        <a:rPr kumimoji="0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連携有無、エントリー状況</a:t>
                      </a:r>
                      <a:endParaRPr kumimoji="0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0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ウォーキングラリーの結果情報を共有・活用し、健康経営を推進します。</a:t>
                      </a:r>
                      <a:endParaRPr kumimoji="0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8907EB5-75B3-0FE1-4399-261397212374}"/>
              </a:ext>
            </a:extLst>
          </p:cNvPr>
          <p:cNvGraphicFramePr>
            <a:graphicFrameLocks noGrp="1"/>
          </p:cNvGraphicFramePr>
          <p:nvPr/>
        </p:nvGraphicFramePr>
        <p:xfrm>
          <a:off x="98881" y="2561554"/>
          <a:ext cx="4854119" cy="110781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85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71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登録状況の共有による登録・利用勧奨</a:t>
                      </a:r>
                      <a:endParaRPr kumimoji="1" lang="ja-JP" altLang="en-US" sz="11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9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1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共同利用するデータ</a:t>
                      </a:r>
                      <a:r>
                        <a:rPr kumimoji="0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：氏名、被保険者番号、生年月日、本人確認用コード資格取得日、資格喪失日、登録状況、最終ログイン日時</a:t>
                      </a:r>
                      <a:endParaRPr kumimoji="0" lang="ja-JP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71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登録状況を共有し、</a:t>
                      </a:r>
                      <a:r>
                        <a:rPr kumimoji="0" lang="en-US" altLang="ja-JP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Pep Up</a:t>
                      </a:r>
                      <a:r>
                        <a:rPr kumimoji="0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の登録・利用の勧奨に活用します。</a:t>
                      </a:r>
                      <a:endParaRPr kumimoji="0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2F216E20-0EDB-B92E-AB2A-E702F70E0346}"/>
              </a:ext>
            </a:extLst>
          </p:cNvPr>
          <p:cNvGraphicFramePr>
            <a:graphicFrameLocks noGrp="1"/>
          </p:cNvGraphicFramePr>
          <p:nvPr/>
        </p:nvGraphicFramePr>
        <p:xfrm>
          <a:off x="98881" y="2195733"/>
          <a:ext cx="9722753" cy="290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86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517">
                <a:tc>
                  <a:txBody>
                    <a:bodyPr/>
                    <a:lstStyle/>
                    <a:p>
                      <a:pPr algn="ctr"/>
                      <a:r>
                        <a:rPr kumimoji="0" lang="ja-JP" altLang="en-US" sz="1200" u="none" strike="noStrike" cap="none" normalizeH="0" baseline="0" dirty="0">
                          <a:ln>
                            <a:noFill/>
                          </a:ln>
                          <a:effectLst/>
                          <a:highlight>
                            <a:srgbClr val="CCCCFF"/>
                          </a:highlight>
                        </a:rPr>
                        <a:t>事業目的及び内容</a:t>
                      </a:r>
                      <a:endParaRPr kumimoji="1" lang="ja-JP" altLang="en-US" sz="1200" b="1" u="none" dirty="0">
                        <a:solidFill>
                          <a:schemeClr val="tx1"/>
                        </a:solidFill>
                        <a:highlight>
                          <a:srgbClr val="CCCCFF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ja-JP" alt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健康経営の推進および被保険者の健康管理・維持・増進を目的に、下記の事業を実施します。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94AD37-A057-8E1E-06A8-49131355F811}"/>
              </a:ext>
            </a:extLst>
          </p:cNvPr>
          <p:cNvSpPr/>
          <p:nvPr/>
        </p:nvSpPr>
        <p:spPr>
          <a:xfrm>
            <a:off x="610831" y="6270331"/>
            <a:ext cx="9017106" cy="391628"/>
          </a:xfrm>
          <a:prstGeom prst="rect">
            <a:avLst/>
          </a:prstGeom>
          <a:solidFill>
            <a:srgbClr val="D7F6FD"/>
          </a:solidFill>
        </p:spPr>
        <p:txBody>
          <a:bodyPr wrap="square" lIns="180000" tIns="108000" rIns="180000" bIns="36000" anchor="ctr" anchorCtr="0">
            <a:spAutoFit/>
          </a:bodyPr>
          <a:lstStyle/>
          <a:p>
            <a:pPr algn="just"/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本事業の事業内容及び目的に沿った利用範囲内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のみ使用し、人事評価等に用いられることは一切ありません。上記の目的以外で使用された場合は、責任者及び違反者に罰則が課せられます。なお、本事業でのデータ共有について同意されない場合は、事業所又は健康保険組合 保健事業課までお申し出ください。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DFBE685A-9CD5-E064-8FFE-0A4BDFB3ED3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46" y="6262125"/>
            <a:ext cx="318770" cy="280035"/>
          </a:xfrm>
          <a:prstGeom prst="rect">
            <a:avLst/>
          </a:prstGeom>
        </p:spPr>
      </p:pic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803F3A2-3FD3-C82B-6E29-AD21408F0D48}"/>
              </a:ext>
            </a:extLst>
          </p:cNvPr>
          <p:cNvGraphicFramePr>
            <a:graphicFrameLocks noGrp="1"/>
          </p:cNvGraphicFramePr>
          <p:nvPr/>
        </p:nvGraphicFramePr>
        <p:xfrm>
          <a:off x="5028854" y="2561554"/>
          <a:ext cx="4792780" cy="125851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93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322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93051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共同利用する者の範囲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462">
                <a:tc>
                  <a:txBody>
                    <a:bodyPr/>
                    <a:lstStyle/>
                    <a:p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株式会社○○○○○○○○○○○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人事グループ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（****）****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東京屋外広告ディスプレイ健康保険組合</a:t>
                      </a:r>
                      <a:b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0" lang="ja-JP" altLang="en-US" sz="10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保健事業課の役職員</a:t>
                      </a:r>
                      <a:endParaRPr kumimoji="0" lang="en-US" altLang="ja-JP" sz="100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3576</a:t>
                      </a: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3511</a:t>
                      </a:r>
                      <a:endParaRPr kumimoji="0" lang="ja-JP" altLang="en-US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4AB0DBE-C25D-F153-2734-36E36A45270E}"/>
              </a:ext>
            </a:extLst>
          </p:cNvPr>
          <p:cNvGraphicFramePr>
            <a:graphicFrameLocks noGrp="1"/>
          </p:cNvGraphicFramePr>
          <p:nvPr/>
        </p:nvGraphicFramePr>
        <p:xfrm>
          <a:off x="5028854" y="3935474"/>
          <a:ext cx="4792780" cy="11033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84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551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9102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該当個人データの管理について責任を有する者の氏名又は名称及び住所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9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氏名又は名称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事業所住所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（****）****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常務理事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東京都豊島区北大塚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1-21-15</a:t>
                      </a:r>
                      <a:endParaRPr kumimoji="0" lang="ja-JP" altLang="en-US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3576</a:t>
                      </a: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kumimoji="0" lang="en-US" altLang="ja-JP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3511</a:t>
                      </a:r>
                    </a:p>
                  </a:txBody>
                  <a:tcPr marT="72000" marB="3600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DA56E852-469E-30F0-B896-CCF89A2C910E}"/>
              </a:ext>
            </a:extLst>
          </p:cNvPr>
          <p:cNvGraphicFramePr>
            <a:graphicFrameLocks noGrp="1"/>
          </p:cNvGraphicFramePr>
          <p:nvPr/>
        </p:nvGraphicFramePr>
        <p:xfrm>
          <a:off x="5028854" y="5154200"/>
          <a:ext cx="4792780" cy="8936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84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551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8486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株式会社○○○○○○○○○○○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  <a:endParaRPr kumimoji="0" lang="en-US" altLang="ja-JP" sz="1050" u="none" strike="noStrike" cap="none" normalizeH="0" baseline="0" dirty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東京屋外広告ディスプレイ健康保険組合</a:t>
                      </a:r>
                      <a:b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理事長　大西　俊太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F18D3CAA-C40D-2F69-129E-3F57DCB8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0" y="6603719"/>
            <a:ext cx="2228850" cy="365125"/>
          </a:xfrm>
        </p:spPr>
        <p:txBody>
          <a:bodyPr/>
          <a:lstStyle/>
          <a:p>
            <a:fld id="{33E2D799-BE62-42FE-BD66-E83C2A25805C}" type="slidenum"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fld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4197</TotalTime>
  <Words>634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Broadway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コラボヘルス推進のお知らせ</dc:title>
  <cp:lastModifiedBy>m.nishida</cp:lastModifiedBy>
  <cp:revision>142</cp:revision>
  <cp:lastPrinted>2025-09-05T02:26:22Z</cp:lastPrinted>
  <dcterms:created xsi:type="dcterms:W3CDTF">2017-07-28T05:03:56Z</dcterms:created>
  <dcterms:modified xsi:type="dcterms:W3CDTF">2025-09-05T02:26:58Z</dcterms:modified>
</cp:coreProperties>
</file>