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4"/>
  </p:notesMasterIdLst>
  <p:sldIdLst>
    <p:sldId id="376" r:id="rId2"/>
    <p:sldId id="381" r:id="rId3"/>
    <p:sldId id="383" r:id="rId4"/>
    <p:sldId id="384" r:id="rId5"/>
    <p:sldId id="385" r:id="rId6"/>
    <p:sldId id="386" r:id="rId7"/>
    <p:sldId id="401" r:id="rId8"/>
    <p:sldId id="402" r:id="rId9"/>
    <p:sldId id="403" r:id="rId10"/>
    <p:sldId id="404" r:id="rId11"/>
    <p:sldId id="405" r:id="rId12"/>
    <p:sldId id="400" r:id="rId1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喜舎場 美希" initials="喜舎場" lastIdx="1" clrIdx="0">
    <p:extLst>
      <p:ext uri="{19B8F6BF-5375-455C-9EA6-DF929625EA0E}">
        <p15:presenceInfo xmlns:p15="http://schemas.microsoft.com/office/powerpoint/2012/main" userId="喜舎場 美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692"/>
    <a:srgbClr val="EFF2F5"/>
    <a:srgbClr val="E8ECF0"/>
    <a:srgbClr val="D7DDE4"/>
    <a:srgbClr val="F7F7F7"/>
    <a:srgbClr val="0091DB"/>
    <a:srgbClr val="2A9EE0"/>
    <a:srgbClr val="F6EFDA"/>
    <a:srgbClr val="FEE8EE"/>
    <a:srgbClr val="FD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000" autoAdjust="0"/>
  </p:normalViewPr>
  <p:slideViewPr>
    <p:cSldViewPr snapToGrid="0">
      <p:cViewPr varScale="1">
        <p:scale>
          <a:sx n="107" d="100"/>
          <a:sy n="107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60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18ECE6C-EAAB-4983-ADFC-7330B7E9C44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7C9FC0C-7EE9-4577-A0CD-211E2B4B4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8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52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53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36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94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00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6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73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96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75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37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FC0C-7EE9-4577-A0CD-211E2B4B4D8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52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err="1"/>
              <a:t>Confidential.Mediplat</a:t>
            </a:r>
            <a:r>
              <a:rPr kumimoji="1" lang="en-US" altLang="ja-JP" dirty="0"/>
              <a:t> Inc.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70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27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60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81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Confidential.Mediplat Inc.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076D-40F8-42AD-A199-B190B874A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4675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2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6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36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err="1"/>
              <a:t>Confidential.Mediplat</a:t>
            </a:r>
            <a:r>
              <a:rPr lang="en-US" altLang="ja-JP" dirty="0"/>
              <a:t> Inc.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076D-40F8-42AD-A199-B190B874A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4675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0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09" y="8389"/>
            <a:ext cx="8548381" cy="54675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810" y="726143"/>
            <a:ext cx="4114800" cy="54508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34532"/>
            <a:ext cx="4217040" cy="5442431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err="1"/>
              <a:t>Confidential.Mediplat</a:t>
            </a:r>
            <a:r>
              <a:rPr lang="en-US" altLang="ja-JP" dirty="0"/>
              <a:t> Inc.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46755"/>
            <a:ext cx="9144000" cy="0"/>
          </a:xfrm>
          <a:prstGeom prst="line">
            <a:avLst/>
          </a:prstGeom>
          <a:ln w="28575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4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73" y="167905"/>
            <a:ext cx="8638615" cy="71063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8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40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6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Confidential.Mediplat Inc.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99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9</a:t>
            </a:r>
            <a:r>
              <a:rPr kumimoji="1" lang="ja-JP" altLang="en-US"/>
              <a:t>月</a:t>
            </a:r>
            <a:r>
              <a:rPr kumimoji="1" lang="en-US" altLang="ja-JP"/>
              <a:t>1</a:t>
            </a:r>
            <a:r>
              <a:rPr kumimoji="1" lang="ja-JP" altLang="en-US"/>
              <a:t>日 株式会社</a:t>
            </a:r>
            <a:r>
              <a:rPr kumimoji="1" lang="en-US" altLang="ja-JP"/>
              <a:t>Mediplat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Confidential.Mediplat Inc.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6183-6677-4BB7-BAE0-ACBA9E0EF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90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8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tm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emf"/><Relationship Id="rId5" Type="http://schemas.openxmlformats.org/officeDocument/2006/relationships/image" Target="../media/image23.emf"/><Relationship Id="rId4" Type="http://schemas.openxmlformats.org/officeDocument/2006/relationships/image" Target="../media/image25.pn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irstcall.md/" TargetMode="External"/><Relationship Id="rId5" Type="http://schemas.openxmlformats.org/officeDocument/2006/relationships/image" Target="../media/image23.em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482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50" dirty="0"/>
              <a:t> 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37C67295-E5F3-4CE6-8B9A-088384D2A0C7}"/>
              </a:ext>
            </a:extLst>
          </p:cNvPr>
          <p:cNvSpPr txBox="1">
            <a:spLocks/>
          </p:cNvSpPr>
          <p:nvPr/>
        </p:nvSpPr>
        <p:spPr>
          <a:xfrm>
            <a:off x="673557" y="2708478"/>
            <a:ext cx="7772400" cy="129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dirty="0"/>
              <a:t>チャット型医療相談</a:t>
            </a:r>
            <a:endParaRPr lang="en-US" altLang="ja-JP" sz="3200"/>
          </a:p>
          <a:p>
            <a:pPr>
              <a:lnSpc>
                <a:spcPct val="150000"/>
              </a:lnSpc>
            </a:pPr>
            <a:r>
              <a:rPr lang="ja-JP" altLang="en-US" sz="3200"/>
              <a:t>利用</a:t>
            </a:r>
            <a:r>
              <a:rPr lang="ja-JP" altLang="en-US" sz="3200" dirty="0"/>
              <a:t>方法について</a:t>
            </a:r>
            <a:endParaRPr lang="en-US" altLang="ja-JP" sz="3200" dirty="0"/>
          </a:p>
        </p:txBody>
      </p:sp>
      <p:pic>
        <p:nvPicPr>
          <p:cNvPr id="7" name="Picture 2" descr="first call">
            <a:extLst>
              <a:ext uri="{FF2B5EF4-FFF2-40B4-BE49-F238E27FC236}">
                <a16:creationId xmlns:a16="http://schemas.microsoft.com/office/drawing/2014/main" id="{E2FC3A8A-12AB-42B1-95B6-2C1348C597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92" y="1957108"/>
            <a:ext cx="2214863" cy="693879"/>
          </a:xfrm>
          <a:prstGeom prst="rect">
            <a:avLst/>
          </a:prstGeom>
          <a:noFill/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A9CD7F3-82BD-4D5F-A6D7-C65921CE9C84}"/>
              </a:ext>
            </a:extLst>
          </p:cNvPr>
          <p:cNvSpPr/>
          <p:nvPr/>
        </p:nvSpPr>
        <p:spPr>
          <a:xfrm>
            <a:off x="5239730" y="1481558"/>
            <a:ext cx="1504709" cy="625033"/>
          </a:xfrm>
          <a:prstGeom prst="wedgeRoundRectCallout">
            <a:avLst>
              <a:gd name="adj1" fmla="val -38525"/>
              <a:gd name="adj2" fmla="val 77316"/>
              <a:gd name="adj3" fmla="val 16667"/>
            </a:avLst>
          </a:prstGeom>
          <a:solidFill>
            <a:srgbClr val="E2469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福利厚生</a:t>
            </a:r>
          </a:p>
        </p:txBody>
      </p:sp>
    </p:spTree>
    <p:extLst>
      <p:ext uri="{BB962C8B-B14F-4D97-AF65-F5344CB8AC3E}">
        <p14:creationId xmlns:p14="http://schemas.microsoft.com/office/powerpoint/2010/main" val="304010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j-ea"/>
              </a:rPr>
              <a:t>STEP4</a:t>
            </a:r>
            <a:r>
              <a:rPr lang="ja-JP" altLang="en-US" sz="2000" dirty="0">
                <a:latin typeface="+mj-ea"/>
              </a:rPr>
              <a:t>　利用方法（</a:t>
            </a:r>
            <a:r>
              <a:rPr lang="en-US" altLang="ja-JP" sz="2000" dirty="0">
                <a:latin typeface="+mj-ea"/>
              </a:rPr>
              <a:t>TV</a:t>
            </a:r>
            <a:r>
              <a:rPr lang="ja-JP" altLang="en-US" sz="2000" dirty="0">
                <a:latin typeface="+mj-ea"/>
              </a:rPr>
              <a:t>電話相談①）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【Web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からの場合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】</a:t>
            </a:r>
            <a:endParaRPr kumimoji="1" lang="ja-JP" altLang="en-US" sz="16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A953669-0A3B-4FE1-B9B7-3E636825492C}"/>
              </a:ext>
            </a:extLst>
          </p:cNvPr>
          <p:cNvSpPr txBox="1"/>
          <p:nvPr/>
        </p:nvSpPr>
        <p:spPr>
          <a:xfrm>
            <a:off x="0" y="5319117"/>
            <a:ext cx="3863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1100" dirty="0">
                <a:solidFill>
                  <a:schemeClr val="bg1"/>
                </a:solidFill>
                <a:highlight>
                  <a:srgbClr val="00808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 予約する 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◎そのまま予約が確定します。確定後、問診票が表示されますので、相談内容等を入力の上、保存してください。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1100" b="1" dirty="0">
                <a:solidFill>
                  <a:srgbClr val="00B0F0"/>
                </a:solidFill>
                <a:highlight>
                  <a:srgbClr val="C0C0C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 リクエスト 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○当該科目に所属する医師に対してスケジュール調整をリクエストできる機能です。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後から調整結果をご連絡します。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F1BE8B2-128A-47FE-91B7-6B516BA4EA96}"/>
              </a:ext>
            </a:extLst>
          </p:cNvPr>
          <p:cNvGrpSpPr/>
          <p:nvPr/>
        </p:nvGrpSpPr>
        <p:grpSpPr>
          <a:xfrm>
            <a:off x="347240" y="950890"/>
            <a:ext cx="4967683" cy="2683561"/>
            <a:chOff x="4147794" y="2086325"/>
            <a:chExt cx="3868446" cy="2089749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FD1D590-843E-4A77-ABDD-582D64131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1" t="14733" r="16321" b="27122"/>
            <a:stretch/>
          </p:blipFill>
          <p:spPr>
            <a:xfrm>
              <a:off x="4147794" y="2086325"/>
              <a:ext cx="3868446" cy="208974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7061169C-8494-402C-9ACC-B690A6184EBF}"/>
                </a:ext>
              </a:extLst>
            </p:cNvPr>
            <p:cNvSpPr/>
            <p:nvPr/>
          </p:nvSpPr>
          <p:spPr>
            <a:xfrm>
              <a:off x="5412555" y="2382318"/>
              <a:ext cx="414781" cy="30589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C7FCFFF-9592-47BF-B333-5965001DCD3C}"/>
              </a:ext>
            </a:extLst>
          </p:cNvPr>
          <p:cNvGrpSpPr/>
          <p:nvPr/>
        </p:nvGrpSpPr>
        <p:grpSpPr>
          <a:xfrm>
            <a:off x="3692324" y="1566001"/>
            <a:ext cx="4738675" cy="3404549"/>
            <a:chOff x="349421" y="961534"/>
            <a:chExt cx="4146186" cy="2978869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FA345C46-1271-4D51-86CB-F37645F34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9" t="14396" r="2599" b="2110"/>
            <a:stretch/>
          </p:blipFill>
          <p:spPr>
            <a:xfrm>
              <a:off x="349421" y="961534"/>
              <a:ext cx="4146186" cy="297886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17763BA9-E229-4C3F-92FD-408447AC383E}"/>
                </a:ext>
              </a:extLst>
            </p:cNvPr>
            <p:cNvSpPr/>
            <p:nvPr/>
          </p:nvSpPr>
          <p:spPr>
            <a:xfrm>
              <a:off x="1131215" y="1258957"/>
              <a:ext cx="414781" cy="30589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34" name="図 33" descr="画面の領域">
            <a:extLst>
              <a:ext uri="{FF2B5EF4-FFF2-40B4-BE49-F238E27FC236}">
                <a16:creationId xmlns:a16="http://schemas.microsoft.com/office/drawing/2014/main" id="{4010B193-00B6-4948-B445-4DEB75145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01" y="4478138"/>
            <a:ext cx="3919335" cy="20876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30243AB4-5D9A-4994-8931-220BD2E02B29}"/>
              </a:ext>
            </a:extLst>
          </p:cNvPr>
          <p:cNvSpPr/>
          <p:nvPr/>
        </p:nvSpPr>
        <p:spPr>
          <a:xfrm>
            <a:off x="460106" y="4072837"/>
            <a:ext cx="3532774" cy="1108710"/>
          </a:xfrm>
          <a:prstGeom prst="wedgeRectCallout">
            <a:avLst>
              <a:gd name="adj1" fmla="val 67677"/>
              <a:gd name="adj2" fmla="val 49446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ご希望の相談科目、日時を選択して、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「予約する」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あるいは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「リクエスト」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ボタンをクリックしてください。</a:t>
            </a:r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EEC7E0AA-06A5-4AFC-931E-A5470746DFF1}"/>
              </a:ext>
            </a:extLst>
          </p:cNvPr>
          <p:cNvSpPr/>
          <p:nvPr/>
        </p:nvSpPr>
        <p:spPr>
          <a:xfrm>
            <a:off x="4780344" y="704797"/>
            <a:ext cx="4012232" cy="1108710"/>
          </a:xfrm>
          <a:prstGeom prst="wedgeRectCallout">
            <a:avLst>
              <a:gd name="adj1" fmla="val -41285"/>
              <a:gd name="adj2" fmla="val 68690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TV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電話相談」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または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「医師一覧」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メニューより、科目または医師を選択！</a:t>
            </a:r>
          </a:p>
        </p:txBody>
      </p:sp>
    </p:spTree>
    <p:extLst>
      <p:ext uri="{BB962C8B-B14F-4D97-AF65-F5344CB8AC3E}">
        <p14:creationId xmlns:p14="http://schemas.microsoft.com/office/powerpoint/2010/main" val="123854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j-ea"/>
              </a:rPr>
              <a:t>STEP4</a:t>
            </a:r>
            <a:r>
              <a:rPr lang="ja-JP" altLang="en-US" sz="2000" dirty="0">
                <a:latin typeface="+mj-ea"/>
              </a:rPr>
              <a:t>　利用方法（</a:t>
            </a:r>
            <a:r>
              <a:rPr lang="en-US" altLang="ja-JP" sz="2000" dirty="0">
                <a:latin typeface="+mj-ea"/>
              </a:rPr>
              <a:t>TV</a:t>
            </a:r>
            <a:r>
              <a:rPr lang="ja-JP" altLang="en-US" sz="2000" dirty="0">
                <a:latin typeface="+mj-ea"/>
              </a:rPr>
              <a:t>電話相談②）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【Web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からの場合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】</a:t>
            </a:r>
            <a:endParaRPr kumimoji="1" lang="ja-JP" altLang="en-US" sz="1600" dirty="0">
              <a:latin typeface="+mj-ea"/>
            </a:endParaRPr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A835E04-A1DD-40B3-9F64-196C3DF2E8F5}"/>
              </a:ext>
            </a:extLst>
          </p:cNvPr>
          <p:cNvSpPr txBox="1"/>
          <p:nvPr/>
        </p:nvSpPr>
        <p:spPr>
          <a:xfrm>
            <a:off x="628523" y="5571363"/>
            <a:ext cx="31644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テレビ電話による相談は、</a:t>
            </a:r>
            <a:r>
              <a:rPr kumimoji="1"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スマートフォン、</a:t>
            </a:r>
            <a:endParaRPr kumimoji="1" lang="en-US" altLang="ja-JP" sz="1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タブレットからのご利用はできませんので</a:t>
            </a:r>
            <a:endParaRPr kumimoji="1" lang="en-US" altLang="ja-JP" sz="1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ご注意ください。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BA62845-A036-4FC6-8CA0-34980499795C}"/>
              </a:ext>
            </a:extLst>
          </p:cNvPr>
          <p:cNvGrpSpPr/>
          <p:nvPr/>
        </p:nvGrpSpPr>
        <p:grpSpPr>
          <a:xfrm>
            <a:off x="4214937" y="3254551"/>
            <a:ext cx="4493765" cy="3231218"/>
            <a:chOff x="4214937" y="3092501"/>
            <a:chExt cx="4493765" cy="3231218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332F77C-E847-432E-8420-9D001DE07D0E}"/>
                </a:ext>
              </a:extLst>
            </p:cNvPr>
            <p:cNvGrpSpPr/>
            <p:nvPr/>
          </p:nvGrpSpPr>
          <p:grpSpPr>
            <a:xfrm>
              <a:off x="4214937" y="3092501"/>
              <a:ext cx="4493765" cy="3231218"/>
              <a:chOff x="1056130" y="4257092"/>
              <a:chExt cx="2479455" cy="1782839"/>
            </a:xfrm>
          </p:grpSpPr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B0E62814-1906-4D4C-A734-5A102B5F0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30" y="4551362"/>
                <a:ext cx="2479455" cy="1488569"/>
              </a:xfrm>
              <a:prstGeom prst="rect">
                <a:avLst/>
              </a:prstGeom>
            </p:spPr>
          </p:pic>
          <p:sp>
            <p:nvSpPr>
              <p:cNvPr id="53" name="円/楕円 24">
                <a:extLst>
                  <a:ext uri="{FF2B5EF4-FFF2-40B4-BE49-F238E27FC236}">
                    <a16:creationId xmlns:a16="http://schemas.microsoft.com/office/drawing/2014/main" id="{F4645F08-4A1C-455F-98FC-CB5CFCD40F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1658" y="4257092"/>
                <a:ext cx="462390" cy="47335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9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TV</a:t>
                </a:r>
                <a:r>
                  <a:rPr kumimoji="1" lang="ja-JP" altLang="en-US" sz="9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電話は</a:t>
                </a:r>
                <a:endParaRPr kumimoji="1" lang="en-US" altLang="ja-JP" sz="9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9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パソコン</a:t>
                </a:r>
                <a:endParaRPr kumimoji="1" lang="en-US" altLang="ja-JP" sz="9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sz="9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のみ</a:t>
                </a:r>
                <a:endParaRPr kumimoji="1" lang="ja-JP" altLang="en-US" sz="9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D4C1465-225A-4F67-9397-B4F12EC37051}"/>
                </a:ext>
              </a:extLst>
            </p:cNvPr>
            <p:cNvSpPr/>
            <p:nvPr/>
          </p:nvSpPr>
          <p:spPr>
            <a:xfrm>
              <a:off x="5451676" y="3889094"/>
              <a:ext cx="1192192" cy="17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F992BFF-E5B8-4561-9488-6E7DDED81B72}"/>
              </a:ext>
            </a:extLst>
          </p:cNvPr>
          <p:cNvGrpSpPr/>
          <p:nvPr/>
        </p:nvGrpSpPr>
        <p:grpSpPr>
          <a:xfrm>
            <a:off x="350259" y="980555"/>
            <a:ext cx="4990477" cy="2895238"/>
            <a:chOff x="350259" y="980555"/>
            <a:chExt cx="4990477" cy="2895238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72811BC-63F3-4476-B97F-2D6C9392CEF8}"/>
                </a:ext>
              </a:extLst>
            </p:cNvPr>
            <p:cNvGrpSpPr/>
            <p:nvPr/>
          </p:nvGrpSpPr>
          <p:grpSpPr>
            <a:xfrm>
              <a:off x="350259" y="980555"/>
              <a:ext cx="4990477" cy="2895238"/>
              <a:chOff x="161722" y="980555"/>
              <a:chExt cx="4990477" cy="2895238"/>
            </a:xfrm>
          </p:grpSpPr>
          <p:pic>
            <p:nvPicPr>
              <p:cNvPr id="65" name="図 64" descr="画面の領域">
                <a:extLst>
                  <a:ext uri="{FF2B5EF4-FFF2-40B4-BE49-F238E27FC236}">
                    <a16:creationId xmlns:a16="http://schemas.microsoft.com/office/drawing/2014/main" id="{D281DF98-22F5-4ADA-A714-188939D49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22" y="980555"/>
                <a:ext cx="4990477" cy="2895238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66" name="図 65" descr="画面の領域">
                <a:extLst>
                  <a:ext uri="{FF2B5EF4-FFF2-40B4-BE49-F238E27FC236}">
                    <a16:creationId xmlns:a16="http://schemas.microsoft.com/office/drawing/2014/main" id="{8AEAC52E-BA9A-4ACD-9360-B8D562C890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7" t="65296" r="51848" b="6479"/>
              <a:stretch/>
            </p:blipFill>
            <p:spPr>
              <a:xfrm>
                <a:off x="546353" y="2297801"/>
                <a:ext cx="2098336" cy="9787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5DF22F9E-2162-4AE6-855E-AD9AB79D0396}"/>
                </a:ext>
              </a:extLst>
            </p:cNvPr>
            <p:cNvSpPr/>
            <p:nvPr/>
          </p:nvSpPr>
          <p:spPr>
            <a:xfrm>
              <a:off x="699154" y="2976207"/>
              <a:ext cx="771428" cy="30589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7" name="吹き出し: 四角形 66">
            <a:extLst>
              <a:ext uri="{FF2B5EF4-FFF2-40B4-BE49-F238E27FC236}">
                <a16:creationId xmlns:a16="http://schemas.microsoft.com/office/drawing/2014/main" id="{55AA1C1C-FFF6-41E9-B697-91DC1FDD8AF9}"/>
              </a:ext>
            </a:extLst>
          </p:cNvPr>
          <p:cNvSpPr/>
          <p:nvPr/>
        </p:nvSpPr>
        <p:spPr>
          <a:xfrm>
            <a:off x="4740582" y="808491"/>
            <a:ext cx="4092333" cy="1448571"/>
          </a:xfrm>
          <a:prstGeom prst="wedgeRectCallout">
            <a:avLst>
              <a:gd name="adj1" fmla="val -91492"/>
              <a:gd name="adj2" fmla="val 71241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トップ画面に、予約状況が表示されます。</a:t>
            </a:r>
          </a:p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「医療相談室に入る」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ボタンをクリック！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分前になると表示されるようになります。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吹き出し: 四角形 67">
            <a:extLst>
              <a:ext uri="{FF2B5EF4-FFF2-40B4-BE49-F238E27FC236}">
                <a16:creationId xmlns:a16="http://schemas.microsoft.com/office/drawing/2014/main" id="{CB49423B-CC0A-41FF-9AAF-FDF364E9C547}"/>
              </a:ext>
            </a:extLst>
          </p:cNvPr>
          <p:cNvSpPr/>
          <p:nvPr/>
        </p:nvSpPr>
        <p:spPr>
          <a:xfrm>
            <a:off x="2210765" y="4066997"/>
            <a:ext cx="2233913" cy="898541"/>
          </a:xfrm>
          <a:prstGeom prst="wedgeRectCallout">
            <a:avLst>
              <a:gd name="adj1" fmla="val 62864"/>
              <a:gd name="adj2" fmla="val 37864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医師が入室しましたら、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お話しください。</a:t>
            </a:r>
          </a:p>
        </p:txBody>
      </p:sp>
      <p:sp>
        <p:nvSpPr>
          <p:cNvPr id="18" name="スライド番号プレースホルダー 3">
            <a:extLst>
              <a:ext uri="{FF2B5EF4-FFF2-40B4-BE49-F238E27FC236}">
                <a16:creationId xmlns:a16="http://schemas.microsoft.com/office/drawing/2014/main" id="{164D68BE-CA42-4C35-B4AE-4814B51F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281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3C2323-8F18-4491-AC2A-1BE22641F0EA}"/>
              </a:ext>
            </a:extLst>
          </p:cNvPr>
          <p:cNvSpPr/>
          <p:nvPr/>
        </p:nvSpPr>
        <p:spPr>
          <a:xfrm>
            <a:off x="1720266" y="1401858"/>
            <a:ext cx="54570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お気軽にご利用ください。</a:t>
            </a:r>
            <a:endParaRPr lang="en-US" altLang="ja-JP" dirty="0">
              <a:ln w="0"/>
              <a:solidFill>
                <a:srgbClr val="E2469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詳細は、企業担当者までお問合せください。</a:t>
            </a:r>
            <a:endParaRPr lang="en-US" altLang="ja-JP" dirty="0">
              <a:ln w="0"/>
              <a:solidFill>
                <a:srgbClr val="E2469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利用方法について不明な点は、</a:t>
            </a:r>
            <a:r>
              <a:rPr lang="en-US" altLang="ja-JP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first call</a:t>
            </a:r>
            <a:r>
              <a:rPr lang="ja-JP" altLang="en-US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事務局まで</a:t>
            </a:r>
            <a:endParaRPr lang="en-US" altLang="ja-JP" dirty="0">
              <a:ln w="0"/>
              <a:solidFill>
                <a:srgbClr val="E2469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✉ </a:t>
            </a:r>
            <a:r>
              <a:rPr lang="en-US" altLang="ja-JP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co-info</a:t>
            </a:r>
            <a:r>
              <a:rPr lang="en-US" altLang="ja-JP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@mediplat.jp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8FB869E-6EE1-43DB-91A9-EA5511312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3"/>
          <a:stretch/>
        </p:blipFill>
        <p:spPr>
          <a:xfrm>
            <a:off x="2727192" y="3830320"/>
            <a:ext cx="3443154" cy="23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kumimoji="1" lang="en-US" altLang="ja-JP" sz="2000" dirty="0">
                <a:latin typeface="+mj-ea"/>
              </a:rPr>
              <a:t>first call</a:t>
            </a:r>
            <a:r>
              <a:rPr kumimoji="1" lang="ja-JP" altLang="en-US" sz="1600" dirty="0">
                <a:latin typeface="+mj-ea"/>
              </a:rPr>
              <a:t>（医師によるオンライン健康相談サービス）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9E484D-85FF-4CFE-83A4-6E146C60D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00" t="22059" r="10667" b="22833"/>
          <a:stretch/>
        </p:blipFill>
        <p:spPr>
          <a:xfrm>
            <a:off x="91439" y="772419"/>
            <a:ext cx="8919539" cy="41311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3C2323-8F18-4491-AC2A-1BE22641F0EA}"/>
              </a:ext>
            </a:extLst>
          </p:cNvPr>
          <p:cNvSpPr/>
          <p:nvPr/>
        </p:nvSpPr>
        <p:spPr>
          <a:xfrm>
            <a:off x="1247399" y="5203118"/>
            <a:ext cx="6726521" cy="888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◆ 忙しくて中々病院に行けないけど、お医者さんに相談したい</a:t>
            </a:r>
            <a:endParaRPr lang="en-US" altLang="ja-JP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◆ 誰かに相談したい身体や心の健康の悩みがある</a:t>
            </a:r>
            <a:endParaRPr lang="ja-JP" alt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78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kumimoji="1" lang="en-US" altLang="ja-JP" sz="2000" dirty="0">
                <a:latin typeface="+mj-ea"/>
              </a:rPr>
              <a:t>first call</a:t>
            </a:r>
            <a:r>
              <a:rPr kumimoji="1" lang="ja-JP" altLang="en-US" sz="1600" dirty="0">
                <a:latin typeface="+mj-ea"/>
              </a:rPr>
              <a:t>（医師によるオンライン健康相談サービス）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3C2323-8F18-4491-AC2A-1BE22641F0EA}"/>
              </a:ext>
            </a:extLst>
          </p:cNvPr>
          <p:cNvSpPr/>
          <p:nvPr/>
        </p:nvSpPr>
        <p:spPr>
          <a:xfrm>
            <a:off x="983239" y="5751758"/>
            <a:ext cx="71641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通勤中、休憩の合間、</a:t>
            </a:r>
            <a:r>
              <a:rPr lang="en-US" altLang="ja-JP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時間いつでも医師にチャットで相談可能！</a:t>
            </a:r>
            <a:endParaRPr lang="en-US" altLang="ja-JP" dirty="0">
              <a:ln w="0"/>
              <a:solidFill>
                <a:srgbClr val="E2469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A247214-4E7F-4A87-B9FC-71BC6F0D9DA1}"/>
              </a:ext>
            </a:extLst>
          </p:cNvPr>
          <p:cNvGrpSpPr/>
          <p:nvPr/>
        </p:nvGrpSpPr>
        <p:grpSpPr>
          <a:xfrm>
            <a:off x="233953" y="765086"/>
            <a:ext cx="8672050" cy="4863554"/>
            <a:chOff x="396513" y="856526"/>
            <a:chExt cx="8315215" cy="466343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C480B63-0994-4EE2-A59C-8DAE1684F15C}"/>
                </a:ext>
              </a:extLst>
            </p:cNvPr>
            <p:cNvGrpSpPr/>
            <p:nvPr/>
          </p:nvGrpSpPr>
          <p:grpSpPr>
            <a:xfrm>
              <a:off x="396513" y="856526"/>
              <a:ext cx="8315215" cy="4663430"/>
              <a:chOff x="396513" y="856526"/>
              <a:chExt cx="8315215" cy="4663430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9E3605B8-9490-4DD1-BA1C-3A1E68507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102" t="15983" r="6581" b="13849"/>
              <a:stretch/>
            </p:blipFill>
            <p:spPr>
              <a:xfrm>
                <a:off x="396513" y="856526"/>
                <a:ext cx="8315215" cy="4663430"/>
              </a:xfrm>
              <a:prstGeom prst="rect">
                <a:avLst/>
              </a:prstGeom>
            </p:spPr>
          </p:pic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C673C76-9C87-4B55-9CEA-2C6EAD947057}"/>
                  </a:ext>
                </a:extLst>
              </p:cNvPr>
              <p:cNvSpPr/>
              <p:nvPr/>
            </p:nvSpPr>
            <p:spPr>
              <a:xfrm>
                <a:off x="3318461" y="3980855"/>
                <a:ext cx="2226662" cy="335280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8968B338-55C0-470A-9D18-B5E04379A1C9}"/>
                  </a:ext>
                </a:extLst>
              </p:cNvPr>
              <p:cNvSpPr/>
              <p:nvPr/>
            </p:nvSpPr>
            <p:spPr>
              <a:xfrm>
                <a:off x="7030366" y="4560759"/>
                <a:ext cx="908304" cy="2377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従業員は</a:t>
                </a:r>
              </a:p>
            </p:txBody>
          </p: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28DB96A-F950-4598-B36C-37D5D34948B5}"/>
                </a:ext>
              </a:extLst>
            </p:cNvPr>
            <p:cNvSpPr/>
            <p:nvPr/>
          </p:nvSpPr>
          <p:spPr>
            <a:xfrm>
              <a:off x="2155874" y="3955534"/>
              <a:ext cx="51090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＼スマートフォンやパソコンでご利用いただけます／</a:t>
              </a:r>
              <a:endPara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70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96C05EF0-A8CC-4644-9513-2B62C107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176150"/>
            <a:ext cx="3495040" cy="20140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kumimoji="1" lang="en-US" altLang="ja-JP" sz="2000" dirty="0">
                <a:latin typeface="+mj-ea"/>
              </a:rPr>
              <a:t>first call</a:t>
            </a:r>
            <a:r>
              <a:rPr kumimoji="1" lang="ja-JP" altLang="en-US" sz="1600" dirty="0">
                <a:latin typeface="+mj-ea"/>
              </a:rPr>
              <a:t>（医師によるオンライン健康相談サービス）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3C2323-8F18-4491-AC2A-1BE22641F0EA}"/>
              </a:ext>
            </a:extLst>
          </p:cNvPr>
          <p:cNvSpPr/>
          <p:nvPr/>
        </p:nvSpPr>
        <p:spPr>
          <a:xfrm>
            <a:off x="509375" y="3668958"/>
            <a:ext cx="8130751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ご自身だけでなく、ご家族の体調医関する様々な不安やお悩みについても</a:t>
            </a:r>
            <a:r>
              <a:rPr lang="en-US" altLang="ja-JP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63C2163-44BA-4881-9DC2-2428316B30DF}"/>
              </a:ext>
            </a:extLst>
          </p:cNvPr>
          <p:cNvGrpSpPr/>
          <p:nvPr/>
        </p:nvGrpSpPr>
        <p:grpSpPr>
          <a:xfrm>
            <a:off x="4003040" y="818377"/>
            <a:ext cx="4754880" cy="2698990"/>
            <a:chOff x="487680" y="3520937"/>
            <a:chExt cx="4754880" cy="269899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F630495-F3DE-4333-A583-9CA93DCD1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700" y="3539966"/>
              <a:ext cx="570867" cy="532809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D05EBD9-93CB-4674-9471-244C7FC8A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287" y="3520937"/>
              <a:ext cx="467567" cy="570867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81C9F7C-8A67-4911-9D0D-BC1DE75B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783" y="5274696"/>
              <a:ext cx="579857" cy="579857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7D2EE34-C18E-4B7A-AA8E-C041FBABD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027" y="4384409"/>
              <a:ext cx="521936" cy="521936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5A5F034-AE43-4CE5-8F73-8680D861B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841" y="5257443"/>
              <a:ext cx="391452" cy="614362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7AF981D-08D5-47F7-85A3-B83C9723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70" y="5257443"/>
              <a:ext cx="429510" cy="614362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547787B6-C775-46C2-8B81-4A6BE4788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414" y="3605207"/>
              <a:ext cx="603489" cy="402326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C1608ABB-38CE-4A0F-A381-10C9E50A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07" y="4381691"/>
              <a:ext cx="473005" cy="527373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9308BDF2-8FA2-4CC0-975D-A6BF04D42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943" y="4355449"/>
              <a:ext cx="579857" cy="57985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905C0E29-6B72-4B9C-B16B-3FBA74BE1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16" y="3550839"/>
              <a:ext cx="608925" cy="511062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A4385E06-0D00-49A0-944E-81FDBCDBF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191" y="4355449"/>
              <a:ext cx="579857" cy="579857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F260CD97-0638-4543-BBCD-5631C83AB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974" y="5262880"/>
              <a:ext cx="603489" cy="603489"/>
            </a:xfrm>
            <a:prstGeom prst="rect">
              <a:avLst/>
            </a:prstGeom>
          </p:spPr>
        </p:pic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0C80EC07-EB52-43B5-8E74-E75D8360F01A}"/>
                </a:ext>
              </a:extLst>
            </p:cNvPr>
            <p:cNvSpPr/>
            <p:nvPr/>
          </p:nvSpPr>
          <p:spPr>
            <a:xfrm>
              <a:off x="487680" y="4034718"/>
              <a:ext cx="432816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小児科　　　　　 内科　　　　　 精神科　　　　　 眼科</a:t>
              </a:r>
              <a:endParaRPr lang="en-US" altLang="ja-JP" sz="12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85234B06-A071-44A3-BCC7-EF01788604B5}"/>
                </a:ext>
              </a:extLst>
            </p:cNvPr>
            <p:cNvSpPr/>
            <p:nvPr/>
          </p:nvSpPr>
          <p:spPr>
            <a:xfrm>
              <a:off x="914400" y="4918638"/>
              <a:ext cx="432816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産婦人科　　　  神経内科　　　　 皮膚科　　　　  耳鼻科</a:t>
              </a:r>
              <a:endParaRPr lang="en-US" altLang="ja-JP" sz="12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AEA092DE-297F-4075-B02A-21011DDB94BC}"/>
                </a:ext>
              </a:extLst>
            </p:cNvPr>
            <p:cNvSpPr/>
            <p:nvPr/>
          </p:nvSpPr>
          <p:spPr>
            <a:xfrm>
              <a:off x="508000" y="5873678"/>
              <a:ext cx="432816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外科　　　　 がん診療科　　　整形外科　　　　 泌尿器科</a:t>
              </a:r>
              <a:endParaRPr lang="en-US" altLang="ja-JP" sz="12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0D06FFF-8DFC-45B8-B3C5-48FABC16C8C6}"/>
              </a:ext>
            </a:extLst>
          </p:cNvPr>
          <p:cNvSpPr/>
          <p:nvPr/>
        </p:nvSpPr>
        <p:spPr>
          <a:xfrm>
            <a:off x="637533" y="4274478"/>
            <a:ext cx="35285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❓　子供の腕に蕁麻疹！どうしよう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66AD37-83CA-47EC-AD8A-D840A0AB6F9F}"/>
              </a:ext>
            </a:extLst>
          </p:cNvPr>
          <p:cNvSpPr/>
          <p:nvPr/>
        </p:nvSpPr>
        <p:spPr>
          <a:xfrm>
            <a:off x="1391817" y="5028760"/>
            <a:ext cx="33377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❓　母がぎっくり腰！対処法は？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BA4E639-CF0F-4C74-9909-DE458422A659}"/>
              </a:ext>
            </a:extLst>
          </p:cNvPr>
          <p:cNvSpPr/>
          <p:nvPr/>
        </p:nvSpPr>
        <p:spPr>
          <a:xfrm>
            <a:off x="4298991" y="4451956"/>
            <a:ext cx="42001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❓　泌尿器科って、女性も行っていいの？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69E5737-A82F-4B52-9166-2C738575D5DD}"/>
              </a:ext>
            </a:extLst>
          </p:cNvPr>
          <p:cNvSpPr/>
          <p:nvPr/>
        </p:nvSpPr>
        <p:spPr>
          <a:xfrm>
            <a:off x="375173" y="5609422"/>
            <a:ext cx="33345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❓　長年悩まされている片頭痛。</a:t>
            </a:r>
            <a:endParaRPr lang="en-US" altLang="ja-JP" dirty="0"/>
          </a:p>
          <a:p>
            <a:r>
              <a:rPr lang="ja-JP" altLang="en-US" dirty="0"/>
              <a:t>　　 何科にいけばいいの？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D41EE67-8ED4-4EEE-A26B-6C411A6553FC}"/>
              </a:ext>
            </a:extLst>
          </p:cNvPr>
          <p:cNvSpPr/>
          <p:nvPr/>
        </p:nvSpPr>
        <p:spPr>
          <a:xfrm>
            <a:off x="4981898" y="5158013"/>
            <a:ext cx="36920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❓　妻の産後鬱。</a:t>
            </a:r>
            <a:endParaRPr lang="en-US" altLang="ja-JP" dirty="0"/>
          </a:p>
          <a:p>
            <a:r>
              <a:rPr lang="ja-JP" altLang="en-US" dirty="0"/>
              <a:t>　　 こんな時どう対応したらいいの？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ACAC457-1172-4DC5-8F86-308FD68E6121}"/>
              </a:ext>
            </a:extLst>
          </p:cNvPr>
          <p:cNvSpPr/>
          <p:nvPr/>
        </p:nvSpPr>
        <p:spPr>
          <a:xfrm>
            <a:off x="3974898" y="6095567"/>
            <a:ext cx="36776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❓　花粉症の対策って何があるの？</a:t>
            </a:r>
          </a:p>
        </p:txBody>
      </p:sp>
    </p:spTree>
    <p:extLst>
      <p:ext uri="{BB962C8B-B14F-4D97-AF65-F5344CB8AC3E}">
        <p14:creationId xmlns:p14="http://schemas.microsoft.com/office/powerpoint/2010/main" val="177966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D0E055C-05FB-4696-9F58-CCFBC6966B79}"/>
              </a:ext>
            </a:extLst>
          </p:cNvPr>
          <p:cNvSpPr/>
          <p:nvPr/>
        </p:nvSpPr>
        <p:spPr>
          <a:xfrm>
            <a:off x="2987986" y="2025570"/>
            <a:ext cx="6055653" cy="2167289"/>
          </a:xfrm>
          <a:prstGeom prst="roundRect">
            <a:avLst/>
          </a:prstGeom>
          <a:solidFill>
            <a:srgbClr val="EFF2F5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91C26C3-E941-456C-8581-12865A335B64}"/>
              </a:ext>
            </a:extLst>
          </p:cNvPr>
          <p:cNvSpPr/>
          <p:nvPr/>
        </p:nvSpPr>
        <p:spPr>
          <a:xfrm>
            <a:off x="443971" y="775503"/>
            <a:ext cx="3325148" cy="975238"/>
          </a:xfrm>
          <a:prstGeom prst="roundRect">
            <a:avLst/>
          </a:prstGeom>
          <a:solidFill>
            <a:srgbClr val="EFF2F5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j-ea"/>
              </a:rPr>
              <a:t>STEP1</a:t>
            </a:r>
            <a:r>
              <a:rPr lang="ja-JP" altLang="en-US" sz="2000" dirty="0">
                <a:latin typeface="+mj-ea"/>
              </a:rPr>
              <a:t>　登録方法</a:t>
            </a:r>
            <a:r>
              <a:rPr lang="en-US" altLang="ja-JP" sz="2000" dirty="0">
                <a:latin typeface="+mj-ea"/>
              </a:rPr>
              <a:t>【</a:t>
            </a:r>
            <a:r>
              <a:rPr lang="ja-JP" altLang="en-US" sz="2000" dirty="0">
                <a:latin typeface="+mj-ea"/>
              </a:rPr>
              <a:t>アプリからの場合</a:t>
            </a:r>
            <a:r>
              <a:rPr lang="en-US" altLang="ja-JP" sz="2000" dirty="0">
                <a:latin typeface="+mj-ea"/>
              </a:rPr>
              <a:t>】</a:t>
            </a:r>
            <a:endParaRPr kumimoji="1" lang="ja-JP" altLang="en-US" sz="16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3C2323-8F18-4491-AC2A-1BE22641F0EA}"/>
              </a:ext>
            </a:extLst>
          </p:cNvPr>
          <p:cNvSpPr/>
          <p:nvPr/>
        </p:nvSpPr>
        <p:spPr>
          <a:xfrm>
            <a:off x="425709" y="804897"/>
            <a:ext cx="33021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をクリックし、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first call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アプリを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1519BC-FA63-4166-A2F7-7A6C710C851B}"/>
              </a:ext>
            </a:extLst>
          </p:cNvPr>
          <p:cNvSpPr/>
          <p:nvPr/>
        </p:nvSpPr>
        <p:spPr>
          <a:xfrm>
            <a:off x="3019015" y="2110068"/>
            <a:ext cx="6205545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新規会員登録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メールアドレス、ニックネーム、パスワード、</a:t>
            </a:r>
            <a:endParaRPr lang="en-US" altLang="ja-JP" sz="1600" dirty="0">
              <a:ln w="0"/>
              <a:solidFill>
                <a:srgbClr val="E2469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 生年月日、性別 </a:t>
            </a:r>
            <a:r>
              <a:rPr lang="ja-JP" altLang="en-US" sz="16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を入力</a:t>
            </a:r>
            <a:r>
              <a:rPr lang="ja-JP" altLang="en-US" sz="11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　</a:t>
            </a:r>
            <a:r>
              <a:rPr lang="en-US" altLang="ja-JP" sz="105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年齢・性別は、相談の際に医師の参考になります</a:t>
            </a:r>
            <a:r>
              <a:rPr lang="en-US" altLang="ja-JP" sz="105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</a:p>
          <a:p>
            <a:pPr>
              <a:lnSpc>
                <a:spcPct val="150000"/>
              </a:lnSpc>
            </a:pP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クーポンコード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は法人より連絡のものを入力ください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</a:pPr>
            <a:endParaRPr lang="en-US" altLang="ja-JP" sz="16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F625F9-D7E2-4E9A-ADEE-2ED5DB11A3C3}"/>
              </a:ext>
            </a:extLst>
          </p:cNvPr>
          <p:cNvSpPr/>
          <p:nvPr/>
        </p:nvSpPr>
        <p:spPr>
          <a:xfrm>
            <a:off x="5541033" y="42379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▼クーポンコード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6E4EAF-7DD2-4F46-84B5-CB2A4532A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27" y="697647"/>
            <a:ext cx="1109866" cy="1109866"/>
          </a:xfrm>
          <a:prstGeom prst="rect">
            <a:avLst/>
          </a:prstGeom>
        </p:spPr>
      </p:pic>
      <p:pic>
        <p:nvPicPr>
          <p:cNvPr id="25" name="図 24" descr="室内 が含まれている画像&#10;&#10;自動的に生成された説明">
            <a:extLst>
              <a:ext uri="{FF2B5EF4-FFF2-40B4-BE49-F238E27FC236}">
                <a16:creationId xmlns:a16="http://schemas.microsoft.com/office/drawing/2014/main" id="{E77ACCE5-2F25-49DF-B7B8-41811A2F3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52" y="724831"/>
            <a:ext cx="1032980" cy="1032980"/>
          </a:xfrm>
          <a:prstGeom prst="rect">
            <a:avLst/>
          </a:prstGeom>
        </p:spPr>
      </p:pic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786451AC-7B9B-4070-A483-B96AA7F0E296}"/>
              </a:ext>
            </a:extLst>
          </p:cNvPr>
          <p:cNvSpPr/>
          <p:nvPr/>
        </p:nvSpPr>
        <p:spPr>
          <a:xfrm>
            <a:off x="3952455" y="819800"/>
            <a:ext cx="909476" cy="462590"/>
          </a:xfrm>
          <a:prstGeom prst="wedgeRectCallout">
            <a:avLst>
              <a:gd name="adj1" fmla="val 41082"/>
              <a:gd name="adj2" fmla="val 79677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iPhone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224AFDD4-629D-452B-B5C9-C129902699A9}"/>
              </a:ext>
            </a:extLst>
          </p:cNvPr>
          <p:cNvSpPr/>
          <p:nvPr/>
        </p:nvSpPr>
        <p:spPr>
          <a:xfrm>
            <a:off x="6178982" y="816083"/>
            <a:ext cx="909476" cy="462590"/>
          </a:xfrm>
          <a:prstGeom prst="wedgeRectCallout">
            <a:avLst>
              <a:gd name="adj1" fmla="val 41082"/>
              <a:gd name="adj2" fmla="val 79677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図 29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741CC4D1-28E7-4A9D-92F8-CC3322F64B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3" y="2040672"/>
            <a:ext cx="2478241" cy="43988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C41E43E-25BB-4FF8-A06C-7ABCDA7A3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84" y="2219060"/>
            <a:ext cx="2087684" cy="320454"/>
          </a:xfrm>
          <a:prstGeom prst="rect">
            <a:avLst/>
          </a:prstGeom>
        </p:spPr>
      </p:pic>
      <p:pic>
        <p:nvPicPr>
          <p:cNvPr id="33" name="図 3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DF3C3A26-2A10-4E83-B536-351679D786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9"/>
          <a:stretch/>
        </p:blipFill>
        <p:spPr>
          <a:xfrm>
            <a:off x="2952402" y="4259766"/>
            <a:ext cx="2479340" cy="21744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71969CF-CDEB-4EBA-B064-F89541632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278" y="4847032"/>
            <a:ext cx="1249337" cy="315957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0BCDDA6-8B06-47D2-853B-A7F33255B7B0}"/>
              </a:ext>
            </a:extLst>
          </p:cNvPr>
          <p:cNvSpPr/>
          <p:nvPr/>
        </p:nvSpPr>
        <p:spPr>
          <a:xfrm>
            <a:off x="5507130" y="4534913"/>
            <a:ext cx="3377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  <a:r>
              <a:rPr lang="en-US" altLang="ja-JP" sz="2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Cxxxxxxxxxxxx</a:t>
            </a:r>
            <a:endParaRPr lang="ja-JP" altLang="en-US" sz="2400" b="1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0F02F6-1F9A-4D2E-8219-50EBCD434A24}"/>
              </a:ext>
            </a:extLst>
          </p:cNvPr>
          <p:cNvSpPr/>
          <p:nvPr/>
        </p:nvSpPr>
        <p:spPr>
          <a:xfrm>
            <a:off x="5507130" y="4996578"/>
            <a:ext cx="3377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健康ポータルサイト</a:t>
            </a:r>
            <a:r>
              <a:rPr lang="en-US" altLang="ja-JP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ＰｅｐＵｐ</a:t>
            </a:r>
            <a:r>
              <a:rPr lang="en-US" altLang="ja-JP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より、配信しています。</a:t>
            </a:r>
            <a:endParaRPr lang="en-US" altLang="ja-JP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まだ</a:t>
            </a:r>
            <a:r>
              <a:rPr lang="en-US" altLang="ja-JP" sz="1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PepUp</a:t>
            </a:r>
            <a:r>
              <a:rPr lang="ja-JP" altLang="en-US" sz="1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に登</a:t>
            </a: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録していない方は、</a:t>
            </a:r>
            <a:r>
              <a:rPr lang="en-US" altLang="ja-JP" sz="1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PepUp</a:t>
            </a: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に登録のうえ</a:t>
            </a:r>
            <a:r>
              <a:rPr lang="en-US" altLang="ja-JP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『first call』</a:t>
            </a: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をご利用ください。</a:t>
            </a:r>
            <a:endParaRPr lang="ja-JP" altLang="en-US" sz="1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064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j-ea"/>
              </a:rPr>
              <a:t>STEP2</a:t>
            </a:r>
            <a:r>
              <a:rPr lang="ja-JP" altLang="en-US" sz="2000" dirty="0">
                <a:latin typeface="+mj-ea"/>
              </a:rPr>
              <a:t>　利用方法</a:t>
            </a:r>
            <a:r>
              <a:rPr lang="en-US" altLang="ja-JP" sz="2000" dirty="0">
                <a:latin typeface="+mj-ea"/>
              </a:rPr>
              <a:t>(</a:t>
            </a:r>
            <a:r>
              <a:rPr lang="ja-JP" altLang="en-US" sz="2000" dirty="0">
                <a:latin typeface="+mj-ea"/>
              </a:rPr>
              <a:t>ログイン</a:t>
            </a:r>
            <a:r>
              <a:rPr lang="en-US" altLang="ja-JP" sz="2000" dirty="0">
                <a:latin typeface="+mj-ea"/>
              </a:rPr>
              <a:t>)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【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アプリからの場合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】</a:t>
            </a:r>
            <a:endParaRPr kumimoji="1" lang="ja-JP" altLang="en-US" sz="16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2B7A5B2-9B71-4619-98F6-6BA7A1A9A3FF}"/>
              </a:ext>
            </a:extLst>
          </p:cNvPr>
          <p:cNvSpPr/>
          <p:nvPr/>
        </p:nvSpPr>
        <p:spPr>
          <a:xfrm>
            <a:off x="3181080" y="841455"/>
            <a:ext cx="5483418" cy="246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＜アプリから新規登録した場合＞</a:t>
            </a:r>
            <a:endParaRPr lang="en-US" altLang="ja-JP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アプリインストール時に登録された場合はログインのままご利用いただけます</a:t>
            </a:r>
            <a:endParaRPr lang="en-US" altLang="ja-JP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en-US" altLang="ja-JP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で新規登録し、アプリで初めてご利用の場合＞</a:t>
            </a:r>
            <a:endParaRPr lang="en-US" altLang="ja-JP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ご登録のメールアドレスとパスワードを入力すると、</a:t>
            </a:r>
            <a:endParaRPr lang="en-US" altLang="ja-JP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アプリでも</a:t>
            </a:r>
            <a:r>
              <a:rPr lang="en-US" altLang="ja-JP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first call</a:t>
            </a:r>
            <a:r>
              <a:rPr lang="ja-JP" alt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をご利用いただけます</a:t>
            </a:r>
            <a:endParaRPr lang="en-US" altLang="ja-JP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9AED0A9D-6CE2-450F-B9FD-39D98F9A4490}"/>
              </a:ext>
            </a:extLst>
          </p:cNvPr>
          <p:cNvSpPr/>
          <p:nvPr/>
        </p:nvSpPr>
        <p:spPr>
          <a:xfrm>
            <a:off x="3200120" y="4157732"/>
            <a:ext cx="2754630" cy="1108710"/>
          </a:xfrm>
          <a:prstGeom prst="wedgeRectCallout">
            <a:avLst>
              <a:gd name="adj1" fmla="val -42997"/>
              <a:gd name="adj2" fmla="val -88895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登録のメールアドレス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＋パスワードを入力</a:t>
            </a:r>
          </a:p>
        </p:txBody>
      </p:sp>
      <p:pic>
        <p:nvPicPr>
          <p:cNvPr id="7" name="図 6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64EAF778-6DF7-4164-BD2A-01AC8F9A2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1" y="769435"/>
            <a:ext cx="2588339" cy="45943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2A0D3B7-ED05-4CBB-9C3E-8DBA0910D7FF}"/>
              </a:ext>
            </a:extLst>
          </p:cNvPr>
          <p:cNvSpPr/>
          <p:nvPr/>
        </p:nvSpPr>
        <p:spPr>
          <a:xfrm>
            <a:off x="589991" y="2294850"/>
            <a:ext cx="2186663" cy="15857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0A7095B-6CF0-4157-8A1F-8B1925B54944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13839840">
            <a:off x="2536292" y="3845973"/>
            <a:ext cx="544546" cy="426886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360BD81-88D8-4C86-B689-2FB401A54399}"/>
              </a:ext>
            </a:extLst>
          </p:cNvPr>
          <p:cNvGrpSpPr/>
          <p:nvPr/>
        </p:nvGrpSpPr>
        <p:grpSpPr>
          <a:xfrm>
            <a:off x="6327969" y="3940291"/>
            <a:ext cx="2474974" cy="2171627"/>
            <a:chOff x="6456426" y="2572278"/>
            <a:chExt cx="2474974" cy="2171627"/>
          </a:xfrm>
        </p:grpSpPr>
        <p:pic>
          <p:nvPicPr>
            <p:cNvPr id="11" name="図 10" descr="スクリーンショット が含まれている画像&#10;&#10;自動的に生成された説明">
              <a:extLst>
                <a:ext uri="{FF2B5EF4-FFF2-40B4-BE49-F238E27FC236}">
                  <a16:creationId xmlns:a16="http://schemas.microsoft.com/office/drawing/2014/main" id="{E7A8A515-4D41-44D1-B6DD-F17FAD1C1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17" b="30864"/>
            <a:stretch/>
          </p:blipFill>
          <p:spPr>
            <a:xfrm>
              <a:off x="6456426" y="2572278"/>
              <a:ext cx="2451938" cy="1676400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CCB8FBD-558C-4DD1-B04B-4EBB5E981049}"/>
                </a:ext>
              </a:extLst>
            </p:cNvPr>
            <p:cNvSpPr/>
            <p:nvPr/>
          </p:nvSpPr>
          <p:spPr>
            <a:xfrm>
              <a:off x="7832785" y="3800095"/>
              <a:ext cx="838201" cy="26670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EF9D25B-4922-4F1D-9D79-24D59A2306CE}"/>
                </a:ext>
              </a:extLst>
            </p:cNvPr>
            <p:cNvSpPr/>
            <p:nvPr/>
          </p:nvSpPr>
          <p:spPr>
            <a:xfrm>
              <a:off x="6486500" y="4282240"/>
              <a:ext cx="2444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※</a:t>
              </a:r>
              <a:r>
                <a:rPr lang="ja-JP" altLang="en-US" sz="1200" dirty="0">
                  <a:solidFill>
                    <a:srgbClr val="FF0000"/>
                  </a:solidFill>
                </a:rPr>
                <a:t>ご連絡事項など、プッシュ通知が</a:t>
              </a:r>
              <a:endParaRPr lang="en-US" altLang="ja-JP" sz="1200" dirty="0">
                <a:solidFill>
                  <a:srgbClr val="FF0000"/>
                </a:solidFill>
              </a:endParaRPr>
            </a:p>
            <a:p>
              <a:r>
                <a:rPr lang="ja-JP" altLang="en-US" sz="1200" dirty="0">
                  <a:solidFill>
                    <a:srgbClr val="FF0000"/>
                  </a:solidFill>
                </a:rPr>
                <a:t>　 届きますので、必ず</a:t>
              </a:r>
              <a:r>
                <a:rPr lang="ja-JP" altLang="en-US" sz="1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許可</a:t>
              </a:r>
              <a:r>
                <a:rPr lang="ja-JP" altLang="en-US" sz="1200" dirty="0">
                  <a:solidFill>
                    <a:srgbClr val="FF0000"/>
                  </a:solidFill>
                </a:rPr>
                <a:t>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84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93EFF91-8872-4FF8-84C4-2DB3FFB2773A}"/>
              </a:ext>
            </a:extLst>
          </p:cNvPr>
          <p:cNvSpPr/>
          <p:nvPr/>
        </p:nvSpPr>
        <p:spPr>
          <a:xfrm>
            <a:off x="3565262" y="4006770"/>
            <a:ext cx="5428267" cy="2347731"/>
          </a:xfrm>
          <a:prstGeom prst="roundRect">
            <a:avLst/>
          </a:prstGeom>
          <a:solidFill>
            <a:srgbClr val="EFF2F5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D0E055C-05FB-4696-9F58-CCFBC6966B79}"/>
              </a:ext>
            </a:extLst>
          </p:cNvPr>
          <p:cNvSpPr/>
          <p:nvPr/>
        </p:nvSpPr>
        <p:spPr>
          <a:xfrm>
            <a:off x="333996" y="2025570"/>
            <a:ext cx="4955633" cy="1238491"/>
          </a:xfrm>
          <a:prstGeom prst="roundRect">
            <a:avLst/>
          </a:prstGeom>
          <a:solidFill>
            <a:srgbClr val="EFF2F5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91C26C3-E941-456C-8581-12865A335B64}"/>
              </a:ext>
            </a:extLst>
          </p:cNvPr>
          <p:cNvSpPr/>
          <p:nvPr/>
        </p:nvSpPr>
        <p:spPr>
          <a:xfrm>
            <a:off x="1721029" y="775503"/>
            <a:ext cx="5733067" cy="949125"/>
          </a:xfrm>
          <a:prstGeom prst="roundRect">
            <a:avLst/>
          </a:prstGeom>
          <a:solidFill>
            <a:srgbClr val="EFF2F5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j-ea"/>
              </a:rPr>
              <a:t>STEP1</a:t>
            </a:r>
            <a:r>
              <a:rPr lang="ja-JP" altLang="en-US" sz="2000" dirty="0">
                <a:latin typeface="+mj-ea"/>
              </a:rPr>
              <a:t>　登録方法</a:t>
            </a:r>
            <a:r>
              <a:rPr lang="en-US" altLang="ja-JP" sz="2000" dirty="0">
                <a:latin typeface="+mj-ea"/>
              </a:rPr>
              <a:t>【Web</a:t>
            </a:r>
            <a:r>
              <a:rPr lang="ja-JP" altLang="en-US" sz="2000" dirty="0">
                <a:latin typeface="+mj-ea"/>
              </a:rPr>
              <a:t>からの場合</a:t>
            </a:r>
            <a:r>
              <a:rPr lang="en-US" altLang="ja-JP" sz="2000" dirty="0">
                <a:latin typeface="+mj-ea"/>
              </a:rPr>
              <a:t>】</a:t>
            </a:r>
            <a:endParaRPr kumimoji="1" lang="ja-JP" altLang="en-US" sz="16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3C2323-8F18-4491-AC2A-1BE22641F0EA}"/>
              </a:ext>
            </a:extLst>
          </p:cNvPr>
          <p:cNvSpPr/>
          <p:nvPr/>
        </p:nvSpPr>
        <p:spPr>
          <a:xfrm>
            <a:off x="1702768" y="782595"/>
            <a:ext cx="333136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をクリック！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または、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登録用</a:t>
            </a:r>
            <a:r>
              <a:rPr lang="en-US" altLang="ja-JP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F8926EE-8429-472B-8D0C-C02ADE7D6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" y="677008"/>
            <a:ext cx="1419186" cy="14191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72112B5-260E-4153-8781-2D6B94A8F3CB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16200000">
            <a:off x="5230221" y="1177885"/>
            <a:ext cx="372511" cy="29202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4FC5B0B-F8A2-406D-9BC7-12C89351A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308" y="1920489"/>
            <a:ext cx="3622000" cy="18760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B28AA95-5E79-4E2A-9FDF-C2E08B38C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2" t="12422" r="1115" b="1273"/>
          <a:stretch/>
        </p:blipFill>
        <p:spPr>
          <a:xfrm>
            <a:off x="421317" y="3348444"/>
            <a:ext cx="3409903" cy="33101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1519BC-FA63-4166-A2F7-7A6C710C851B}"/>
              </a:ext>
            </a:extLst>
          </p:cNvPr>
          <p:cNvSpPr/>
          <p:nvPr/>
        </p:nvSpPr>
        <p:spPr>
          <a:xfrm>
            <a:off x="465384" y="2032011"/>
            <a:ext cx="4421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② ご登録いただく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メールアドレスを入力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し、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「送信する」をクリック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③ 登録したアドレスに届いた</a:t>
            </a:r>
            <a:r>
              <a:rPr lang="en-US" altLang="ja-JP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</a:t>
            </a:r>
            <a:endParaRPr lang="en-US" altLang="ja-JP" sz="1600" dirty="0">
              <a:ln w="0"/>
              <a:solidFill>
                <a:srgbClr val="E2469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0EF10D3-DF44-4D77-9FE6-0C35E7440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5152" y="2407457"/>
            <a:ext cx="593380" cy="57603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FEF928A-AB79-4B95-B647-07CB673590BB}"/>
              </a:ext>
            </a:extLst>
          </p:cNvPr>
          <p:cNvSpPr/>
          <p:nvPr/>
        </p:nvSpPr>
        <p:spPr>
          <a:xfrm>
            <a:off x="3870269" y="4059510"/>
            <a:ext cx="4377993" cy="1792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④ 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ニックネーム、パスワード、</a:t>
            </a:r>
            <a:endParaRPr lang="en-US" altLang="ja-JP" sz="1600" dirty="0">
              <a:ln w="0"/>
              <a:solidFill>
                <a:srgbClr val="E2469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 生年月日、性別 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を入力</a:t>
            </a:r>
            <a:r>
              <a:rPr lang="ja-JP" altLang="en-US" sz="1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1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年齢・性別は、相談の際に医師の参考になります</a:t>
            </a:r>
            <a:r>
              <a:rPr lang="en-US" altLang="ja-JP" sz="1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⑤ </a:t>
            </a:r>
            <a:r>
              <a:rPr lang="ja-JP" altLang="en-US" sz="1600" dirty="0">
                <a:ln w="0"/>
                <a:solidFill>
                  <a:srgbClr val="E246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クーポンコード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en-US" altLang="ja-JP" sz="1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PepUp</a:t>
            </a: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より配信します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37727E3-BB37-4ACB-AA39-8169E8A65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192" y="5999323"/>
            <a:ext cx="2087684" cy="3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j-ea"/>
              </a:rPr>
              <a:t>STEP2</a:t>
            </a:r>
            <a:r>
              <a:rPr lang="ja-JP" altLang="en-US" sz="2000" dirty="0">
                <a:latin typeface="+mj-ea"/>
              </a:rPr>
              <a:t>　利用方法</a:t>
            </a:r>
            <a:r>
              <a:rPr lang="en-US" altLang="ja-JP" sz="2000" dirty="0">
                <a:latin typeface="+mj-ea"/>
              </a:rPr>
              <a:t>(</a:t>
            </a:r>
            <a:r>
              <a:rPr lang="ja-JP" altLang="en-US" sz="2000" dirty="0">
                <a:latin typeface="+mj-ea"/>
              </a:rPr>
              <a:t>ログイン</a:t>
            </a:r>
            <a:r>
              <a:rPr lang="en-US" altLang="ja-JP" sz="2000" dirty="0">
                <a:latin typeface="+mj-ea"/>
              </a:rPr>
              <a:t>)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【Web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からの場合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】</a:t>
            </a:r>
            <a:endParaRPr kumimoji="1" lang="ja-JP" altLang="en-US" sz="16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EF304BC-8C4C-4EAC-93FD-F2F486EC847F}"/>
              </a:ext>
            </a:extLst>
          </p:cNvPr>
          <p:cNvGrpSpPr/>
          <p:nvPr/>
        </p:nvGrpSpPr>
        <p:grpSpPr>
          <a:xfrm>
            <a:off x="404409" y="783478"/>
            <a:ext cx="6065520" cy="3425849"/>
            <a:chOff x="91892" y="2496530"/>
            <a:chExt cx="6065520" cy="3425849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A2D2511-C352-4A84-AEF5-F1C3E2774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333" t="12408" r="17333" b="17753"/>
            <a:stretch/>
          </p:blipFill>
          <p:spPr>
            <a:xfrm>
              <a:off x="91892" y="2496530"/>
              <a:ext cx="6065520" cy="342584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5E7A4365-94CC-41C3-973A-3C0B08DCC949}"/>
                </a:ext>
              </a:extLst>
            </p:cNvPr>
            <p:cNvSpPr/>
            <p:nvPr/>
          </p:nvSpPr>
          <p:spPr>
            <a:xfrm>
              <a:off x="5485093" y="2547093"/>
              <a:ext cx="553805" cy="32162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1439A8C2-8A38-4B06-BB89-AA4671DCB4F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13839840">
            <a:off x="6249744" y="1052947"/>
            <a:ext cx="916758" cy="718675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2B7A5B2-9B71-4619-98F6-6BA7A1A9A3FF}"/>
              </a:ext>
            </a:extLst>
          </p:cNvPr>
          <p:cNvSpPr/>
          <p:nvPr/>
        </p:nvSpPr>
        <p:spPr>
          <a:xfrm>
            <a:off x="6448387" y="1477075"/>
            <a:ext cx="25122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 ログインは、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latin typeface="+mn-ea"/>
                <a:hlinkClick r:id="rId6"/>
              </a:rPr>
              <a:t> https://www.firstcall.md/</a:t>
            </a:r>
            <a:endParaRPr lang="en-US" altLang="ja-JP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へアクセスし、右上の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「ログイン」から可能！</a:t>
            </a:r>
            <a:endParaRPr lang="en-US" altLang="ja-JP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5BD769B-FBFC-49DF-A11B-017B7E03D6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75" t="14675" r="30187" b="31248"/>
          <a:stretch/>
        </p:blipFill>
        <p:spPr>
          <a:xfrm>
            <a:off x="2372677" y="3027456"/>
            <a:ext cx="5585460" cy="35311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9AED0A9D-6CE2-450F-B9FD-39D98F9A4490}"/>
              </a:ext>
            </a:extLst>
          </p:cNvPr>
          <p:cNvSpPr/>
          <p:nvPr/>
        </p:nvSpPr>
        <p:spPr>
          <a:xfrm>
            <a:off x="5840730" y="4046220"/>
            <a:ext cx="2754630" cy="1108710"/>
          </a:xfrm>
          <a:prstGeom prst="wedgeRectCallout">
            <a:avLst>
              <a:gd name="adj1" fmla="val -49879"/>
              <a:gd name="adj2" fmla="val 82088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登録のメールアドレス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パスワードを入力</a:t>
            </a:r>
          </a:p>
        </p:txBody>
      </p:sp>
    </p:spTree>
    <p:extLst>
      <p:ext uri="{BB962C8B-B14F-4D97-AF65-F5344CB8AC3E}">
        <p14:creationId xmlns:p14="http://schemas.microsoft.com/office/powerpoint/2010/main" val="354742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14" y="8389"/>
            <a:ext cx="8548381" cy="546755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j-ea"/>
              </a:rPr>
              <a:t>STEP3</a:t>
            </a:r>
            <a:r>
              <a:rPr lang="ja-JP" altLang="en-US" sz="2000" dirty="0">
                <a:latin typeface="+mj-ea"/>
              </a:rPr>
              <a:t>　利用方法（チャット相談）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【Web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からの場合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】</a:t>
            </a:r>
            <a:endParaRPr kumimoji="1" lang="ja-JP" altLang="en-US" sz="16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373109" y="6327203"/>
            <a:ext cx="2057400" cy="365125"/>
          </a:xfrm>
        </p:spPr>
        <p:txBody>
          <a:bodyPr/>
          <a:lstStyle/>
          <a:p>
            <a:fld id="{BE326183-6677-4BB7-BAE0-ACBA9E0EF02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17" name="Picture 2" descr="first call">
            <a:extLst>
              <a:ext uri="{FF2B5EF4-FFF2-40B4-BE49-F238E27FC236}">
                <a16:creationId xmlns:a16="http://schemas.microsoft.com/office/drawing/2014/main" id="{BD1E0D50-A071-49E1-BE08-F515A5607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9" y="135570"/>
            <a:ext cx="1013460" cy="317500"/>
          </a:xfrm>
          <a:prstGeom prst="rect">
            <a:avLst/>
          </a:prstGeom>
          <a:noFill/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2BA83A8-36F1-4249-B0E8-80C4511766E4}"/>
              </a:ext>
            </a:extLst>
          </p:cNvPr>
          <p:cNvGrpSpPr/>
          <p:nvPr/>
        </p:nvGrpSpPr>
        <p:grpSpPr>
          <a:xfrm>
            <a:off x="347662" y="960755"/>
            <a:ext cx="4144328" cy="3390814"/>
            <a:chOff x="347662" y="828675"/>
            <a:chExt cx="5537200" cy="45304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F245DBD-60A0-4A9E-8A9B-CC3EE9CEC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48" t="15168" r="23077" b="7526"/>
            <a:stretch/>
          </p:blipFill>
          <p:spPr>
            <a:xfrm>
              <a:off x="347662" y="828675"/>
              <a:ext cx="5537200" cy="453043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700A5D29-EF20-4450-A5D0-F3968A1A9092}"/>
                </a:ext>
              </a:extLst>
            </p:cNvPr>
            <p:cNvSpPr/>
            <p:nvPr/>
          </p:nvSpPr>
          <p:spPr>
            <a:xfrm>
              <a:off x="928430" y="1302670"/>
              <a:ext cx="706060" cy="37753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77E0E8C-B40D-4857-8FBC-6D856D1B9F3A}"/>
              </a:ext>
            </a:extLst>
          </p:cNvPr>
          <p:cNvSpPr txBox="1"/>
          <p:nvPr/>
        </p:nvSpPr>
        <p:spPr>
          <a:xfrm>
            <a:off x="288549" y="5149246"/>
            <a:ext cx="7874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チャット相談の入力文字数は、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度に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文字まででご入力ください。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チャットでのやりとりは、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相談内容につき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往復までになります。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医師からの返答が来た際には、ご登録のメールアドレスに通知が届きます。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画面上で医師からの返答有無を確認する場合は、画面の更新をお願いします。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医師からは平均的には数分～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時間以内（最長でも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時間以内）で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返答しておりますが、状況により返答をお待ちいただくことがございます。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96C60DF-785F-40F9-BD2B-6200CDFDB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764" y="2036189"/>
            <a:ext cx="3200198" cy="43178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BF3C5C3F-C5AB-4415-9B39-F5CF3EAAD99A}"/>
              </a:ext>
            </a:extLst>
          </p:cNvPr>
          <p:cNvSpPr/>
          <p:nvPr/>
        </p:nvSpPr>
        <p:spPr>
          <a:xfrm>
            <a:off x="4160520" y="806450"/>
            <a:ext cx="4240530" cy="1108710"/>
          </a:xfrm>
          <a:prstGeom prst="wedgeRectCallout">
            <a:avLst>
              <a:gd name="adj1" fmla="val -49879"/>
              <a:gd name="adj2" fmla="val 82088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「チャット相談」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メニューより、相談内容を入力の上、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「送信する」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</a:t>
            </a: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73507E7B-BF65-406A-B42D-25A1B6220747}"/>
              </a:ext>
            </a:extLst>
          </p:cNvPr>
          <p:cNvSpPr/>
          <p:nvPr/>
        </p:nvSpPr>
        <p:spPr>
          <a:xfrm>
            <a:off x="3101416" y="4411746"/>
            <a:ext cx="2488676" cy="653540"/>
          </a:xfrm>
          <a:prstGeom prst="wedgeRectCallout">
            <a:avLst>
              <a:gd name="adj1" fmla="val 49526"/>
              <a:gd name="adj2" fmla="val 83531"/>
            </a:avLst>
          </a:prstGeom>
          <a:solidFill>
            <a:srgbClr val="E2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相談で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往復まで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やりとりが可能</a:t>
            </a:r>
          </a:p>
        </p:txBody>
      </p:sp>
    </p:spTree>
    <p:extLst>
      <p:ext uri="{BB962C8B-B14F-4D97-AF65-F5344CB8AC3E}">
        <p14:creationId xmlns:p14="http://schemas.microsoft.com/office/powerpoint/2010/main" val="426789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8848</TotalTime>
  <Words>576</Words>
  <Application>Microsoft Office PowerPoint</Application>
  <PresentationFormat>画面に合わせる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first call（医師によるオンライン健康相談サービス）</vt:lpstr>
      <vt:lpstr>first call（医師によるオンライン健康相談サービス）</vt:lpstr>
      <vt:lpstr>first call（医師によるオンライン健康相談サービス）</vt:lpstr>
      <vt:lpstr>STEP1　登録方法【アプリからの場合】</vt:lpstr>
      <vt:lpstr>STEP2　利用方法(ログイン) 【アプリからの場合】</vt:lpstr>
      <vt:lpstr>STEP1　登録方法【Webからの場合】</vt:lpstr>
      <vt:lpstr>STEP2　利用方法(ログイン) 【Webからの場合】</vt:lpstr>
      <vt:lpstr>STEP3　利用方法（チャット相談）【Webからの場合】</vt:lpstr>
      <vt:lpstr>STEP4　利用方法（TV電話相談①）【Webからの場合】</vt:lpstr>
      <vt:lpstr>STEP4　利用方法（TV電話相談②）【Webからの場合】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澤田友美</dc:creator>
  <cp:lastModifiedBy>KENPO023</cp:lastModifiedBy>
  <cp:revision>641</cp:revision>
  <cp:lastPrinted>2017-08-01T01:05:55Z</cp:lastPrinted>
  <dcterms:created xsi:type="dcterms:W3CDTF">2016-01-18T14:53:44Z</dcterms:created>
  <dcterms:modified xsi:type="dcterms:W3CDTF">2021-03-29T01:50:34Z</dcterms:modified>
</cp:coreProperties>
</file>